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72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custDataLst>
    <p:tags r:id="rId3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7881D3-417E-062C-2520-3027BEC929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3A2FA6-329F-4A35-843F-7C8C531347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8A31-1874-433C-B550-5953F382E8C5}" type="datetimeFigureOut">
              <a:rPr lang="fr-FR" smtClean="0"/>
              <a:t>17/12/2023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FE7B4F-0F77-B26B-A858-C102C33DB4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08AC93-AE8C-B633-9CF5-AD8A7AA6BD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4BC0A-5573-4696-B5BF-21DCC4B85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89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D01A0-FDE7-4DDA-8D96-4651D8C372EB}" type="datetimeFigureOut">
              <a:rPr lang="fr-FR" smtClean="0"/>
              <a:t>17/12/2023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EA13-4631-46F0-AA89-C167AE8DC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25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01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99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773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832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68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54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58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607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52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146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90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23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523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147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438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10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82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56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138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327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843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46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52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44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31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0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2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2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BEA13-4631-46F0-AA89-C167AE8DC1F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67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72ABE-E470-9C94-B9F9-7553A89DD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C74534-19DD-FC5D-C97F-C70DACB37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315E2-70CE-089F-B364-560A041EB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7C7-8CDB-47B6-8AF0-68F82BCBCD7A}" type="datetime1">
              <a:rPr lang="fr-FR" smtClean="0"/>
              <a:t>17/12/2023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1A25E5-23DE-6455-8D45-5B39A020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9BD9FB-22ED-8C71-51AB-7EF687B4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8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B55AA-C162-30EB-8786-A4E66FC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1F5F1D-F93C-BA23-A43C-56BD2FEC0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96C0A-4A5B-ED7E-4963-37ED28AB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597-8E66-4311-9429-E3CA9A055309}" type="datetime1">
              <a:rPr lang="fr-FR" smtClean="0"/>
              <a:t>17/12/2023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DCF62B-1648-36C5-4B10-24A29F2B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E71E7-830B-ADAD-6477-4BB0CE75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8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42789DD-5604-F448-31D0-064010A4D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B1AFD2-D04D-071E-5F8B-325E9F80E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E996C-B5BA-C499-6D9F-83C0A2D0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9806-A944-441D-AF39-41097264B507}" type="datetime1">
              <a:rPr lang="fr-FR" smtClean="0"/>
              <a:t>17/12/2023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395AC7-9CFB-6E28-284E-01C7383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31EE02-D6F3-A2FF-85DF-BF04C4EF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13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40FAA-43BE-3903-6020-68EFD250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358784-EDB9-75C0-B16A-46C3F221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5D9D3F-FE02-95AA-F7B9-E761F4AC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ABAF-DEEB-4024-BBBA-6E58EEE85083}" type="datetime1">
              <a:rPr lang="fr-FR" smtClean="0"/>
              <a:t>17/12/2023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5B408-08AA-0D27-05E5-FBAD9EA6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81120D-AEBE-8BA4-788F-A7075A33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3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8EFE7-A31F-BCD5-6A4C-6AD4EC27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10B580-F2A9-68A0-9485-8F8D2E22C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F9039B-525C-73B3-A03B-2720E82F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482B-890A-4CEC-95AD-5CAB5D7CC20D}" type="datetime1">
              <a:rPr lang="fr-FR" smtClean="0"/>
              <a:t>17/12/2023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6F326-62A1-A8F8-82FB-9D14EEF4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63910F-0F87-98F5-C8EE-D191C71F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0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086A5-DE6B-4842-813D-EE288CE2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63F4D4-0635-0CBE-8C87-77731320F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0C61D-32EB-33D9-CE79-905C919D8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0368DF-FC31-6EDA-5BA1-F95AC7E4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B31B-154F-4892-A01D-A58651BA35B3}" type="datetime1">
              <a:rPr lang="fr-FR" smtClean="0"/>
              <a:t>17/12/2023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FADEAD-A4E3-6FDD-59F1-8F9887CE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E913B7-724E-80C2-1E01-D8806266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04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43551-E3F6-AA97-73B4-1FF9F5D3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02513B-D8E6-9C44-3762-2B5DE8541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DC3566-3E9A-24FD-8B46-4E2E531A0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4FEFD8-2742-2189-9464-59BB04877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20050D-143B-12A4-6618-008A14C0E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339AF0-9AC3-1EAD-7F32-C291C8D7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B8C1-7DAD-4625-B938-85B0503E8869}" type="datetime1">
              <a:rPr lang="fr-FR" smtClean="0"/>
              <a:t>17/12/2023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D2762A-89ED-79FE-50DB-8D260DDA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4CC2562-8499-0226-3F9A-1AF17B70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4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391B9-DB16-A4C9-490A-A38389EC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D9A0E-E6EF-57CE-0E07-EC3ABFCD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27F-88A4-4731-9F2F-977E9F8E745A}" type="datetime1">
              <a:rPr lang="fr-FR" smtClean="0"/>
              <a:t>17/12/2023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9096F4-2EA0-5D5B-0B71-EF877AD5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1D3648-7CF3-B592-4AA3-B9BD3F9F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44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F34267-7130-8A7F-8D95-BBEA1A43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A163-A1CE-4ACD-968D-64AD5C962EA8}" type="datetime1">
              <a:rPr lang="fr-FR" smtClean="0"/>
              <a:t>17/12/2023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5FC692-3556-1CF1-5D28-CD8F4A0F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ABD4AF-F079-4F49-4148-2EA91733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9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2B905-A09E-781A-2299-6BDCDC9E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F94CB5-C607-8761-0E34-79EEC547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A34FA9-CF9F-0586-5C73-F009CDD4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EEF48-77D3-BC67-31DD-A62E4671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3511-ACE1-43CF-9D14-1F45F9B6D5A1}" type="datetime1">
              <a:rPr lang="fr-FR" smtClean="0"/>
              <a:t>17/12/2023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8B7F94-0E26-CC71-3CF9-EDB7E607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FF3B34-9313-A83C-A266-5DA4082A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0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B58F7-EF31-4023-D772-BADE84D7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38A7E0-EA4A-D499-FA1F-76D8BF62C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A40188-C727-5CF7-2B48-09F3D9C50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AD568E-E019-B6E4-B0ED-8D8246C1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D16D-4815-4603-A21A-37F7ADF86A35}" type="datetime1">
              <a:rPr lang="fr-FR" smtClean="0"/>
              <a:t>17/12/2023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0CB262-F9C8-4281-D327-3529678D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Prof-TC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71F80B-FB8E-9D02-1F03-8980C848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13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8928DC-7F99-2333-C24C-AC6D6C81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73E1A2-5A7A-7F73-436D-A348A9783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7A78D-D1E5-A6FC-8D2D-3A499115A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0C8E0-EBE6-4139-A885-B48C2CC6E427}" type="datetime1">
              <a:rPr lang="fr-FR" smtClean="0"/>
              <a:t>17/12/2023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6624AB-EC8D-095B-957C-AA8F9A456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Prof-TC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BD2755-3549-4236-8922-DCDFC7497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5A3E-F755-4605-8D2D-1C7CC663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11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1EF46F-BFFD-EC1E-3EBA-34FDDB5B9655}"/>
              </a:ext>
            </a:extLst>
          </p:cNvPr>
          <p:cNvSpPr txBox="1"/>
          <p:nvPr/>
        </p:nvSpPr>
        <p:spPr>
          <a:xfrm>
            <a:off x="2354" y="0"/>
            <a:ext cx="12189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ELECTRICITE</a:t>
            </a:r>
            <a:endParaRPr lang="fr-FR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FCF95A-06F6-4E49-44E0-1CAD8D7C9C3F}"/>
              </a:ext>
            </a:extLst>
          </p:cNvPr>
          <p:cNvSpPr txBox="1"/>
          <p:nvPr/>
        </p:nvSpPr>
        <p:spPr>
          <a:xfrm>
            <a:off x="0" y="2305615"/>
            <a:ext cx="1219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Physique Chimie</a:t>
            </a:r>
          </a:p>
          <a:p>
            <a:pPr algn="ctr"/>
            <a:endParaRPr lang="fr-FR" sz="2800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Seconde</a:t>
            </a:r>
          </a:p>
          <a:p>
            <a:pPr algn="ctr"/>
            <a:endParaRPr lang="fr-FR" sz="2800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www.prof-tc.fr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7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6EB09A-1E49-F053-68F8-23A965F76107}"/>
              </a:ext>
            </a:extLst>
          </p:cNvPr>
          <p:cNvSpPr txBox="1"/>
          <p:nvPr/>
        </p:nvSpPr>
        <p:spPr>
          <a:xfrm>
            <a:off x="0" y="0"/>
            <a:ext cx="12192000" cy="559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Attention: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sens de parcours d’une maille n’est pas nécessairement le même que le sens de circulation du courant électrique.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signe que l’on donne aux tensions n’est exploité que pour utiliser la loi des mailles.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loi des mailles est une loi concernant les tensions, elle permet d’exprimer une relation entre la tension des dipôles d’un même maille.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une même maille la somme de toutes les tensions est nulle.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appliquer une la loi des mailles il est donc nécessaire: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préciser la maille considérée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choisir un sens de parcours de la maille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tenir compte de la tension de chaque dipôle et de son signe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A071F6-37D7-7AF9-BC2B-1E997954D553}"/>
              </a:ext>
            </a:extLst>
          </p:cNvPr>
          <p:cNvSpPr txBox="1"/>
          <p:nvPr/>
        </p:nvSpPr>
        <p:spPr>
          <a:xfrm>
            <a:off x="0" y="5606396"/>
            <a:ext cx="12192000" cy="96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Remarque: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Des tension exprimées dans des ordre inverses ont des signes opposés: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–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3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2" name="Image 1" descr="Loi des mailles dans un circuit en série">
            <a:extLst>
              <a:ext uri="{FF2B5EF4-FFF2-40B4-BE49-F238E27FC236}">
                <a16:creationId xmlns:a16="http://schemas.microsoft.com/office/drawing/2014/main" id="{A6B9C4E9-F18A-4AB2-6C2B-FF948C07E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24" y="481553"/>
            <a:ext cx="3744352" cy="27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05B9E8-C0CE-BDA3-F38C-347BAB1EB3CE}"/>
              </a:ext>
            </a:extLst>
          </p:cNvPr>
          <p:cNvSpPr txBox="1"/>
          <p:nvPr/>
        </p:nvSpPr>
        <p:spPr>
          <a:xfrm>
            <a:off x="0" y="3223455"/>
            <a:ext cx="12192000" cy="325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D’après la loi des mailles la somme des tension est nulle d’où la relation: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Remarque: Pour exploiter des tensions dont le signe est donné dans le sens inverse on peut être amené à modifier cette relation en remplaçant certaine tension par leur opposée. On peut par exemple aussi écrire: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0     ou    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CB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A0B956-1C78-DDAA-6DA2-9AFE6B2D5800}"/>
              </a:ext>
            </a:extLst>
          </p:cNvPr>
          <p:cNvSpPr txBox="1"/>
          <p:nvPr/>
        </p:nvSpPr>
        <p:spPr>
          <a:xfrm>
            <a:off x="0" y="-3322"/>
            <a:ext cx="12192000" cy="466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Considérons par exemple le circuit suivant ci-dessous.</a:t>
            </a:r>
          </a:p>
        </p:txBody>
      </p:sp>
    </p:spTree>
    <p:extLst>
      <p:ext uri="{BB962C8B-B14F-4D97-AF65-F5344CB8AC3E}">
        <p14:creationId xmlns:p14="http://schemas.microsoft.com/office/powerpoint/2010/main" val="315065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B87B0A-8ECB-35B7-2197-5D848B1CF322}"/>
              </a:ext>
            </a:extLst>
          </p:cNvPr>
          <p:cNvSpPr txBox="1"/>
          <p:nvPr/>
        </p:nvSpPr>
        <p:spPr>
          <a:xfrm>
            <a:off x="-1464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L’intensité de courant - Loi des nœuds</a:t>
            </a:r>
            <a:endParaRPr lang="fr-FR" sz="3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D0C798-0185-669D-CBCE-1CA8A7673E7E}"/>
              </a:ext>
            </a:extLst>
          </p:cNvPr>
          <p:cNvSpPr txBox="1"/>
          <p:nvPr/>
        </p:nvSpPr>
        <p:spPr>
          <a:xfrm>
            <a:off x="-2928" y="738886"/>
            <a:ext cx="12192000" cy="5534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L'intensité de courant est une grandeur qui exprime le débit du courant électrique en un point donné d’un circuit.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Elle se note I et son unité est l’Ampère (A).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courant circule toujours de la borne positive (+) du générateur du circuit vers la borne négative (-).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Lorsque des dipôles sont branchés en série le courant qui circule dans ces dipôles garde la même intensité. C'est l'unicité de l’intensité en série: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L’intensité du courant garde la même valeur en tous points d’une branche.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L’intensité du courant a même valeur en tous points d’un circuit en série.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7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E4752F-9945-BAAB-A158-253AE574C644}"/>
              </a:ext>
            </a:extLst>
          </p:cNvPr>
          <p:cNvSpPr txBox="1"/>
          <p:nvPr/>
        </p:nvSpPr>
        <p:spPr>
          <a:xfrm>
            <a:off x="0" y="0"/>
            <a:ext cx="12192000" cy="6514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loi des nœuds est une loi concernant l’intensité du courant électrique, elle permet d’exprimer une relation entre les intensités des courant circulant dans les dipôles connectés à un même nœud.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L’intensité totale des courants entrant dans un nœud est égale à l’intensité totale des courants sortant de ce nœud.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appliquer la loi des nœuds il faut: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Repérer un nœud.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Recenser les courants entrants (flèche orientée vers le nœud).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Recenser les courants sortants (flèche s’éloignant du nœud).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Exprimer la somme des intensités des courants entrants.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Exprimer la somme des intensités des courants sortants.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Exprimer l’égalité des deux sommes précédentes puis isoler l’intensité inconnue.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9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2" name="Image 1" descr="Exemple d'application de la loi des noeuds">
            <a:extLst>
              <a:ext uri="{FF2B5EF4-FFF2-40B4-BE49-F238E27FC236}">
                <a16:creationId xmlns:a16="http://schemas.microsoft.com/office/drawing/2014/main" id="{AD72691F-31AB-0560-DEDA-5A994A6B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333207"/>
            <a:ext cx="4621893" cy="399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Exemple d'expression de la loi des noeuds">
            <a:extLst>
              <a:ext uri="{FF2B5EF4-FFF2-40B4-BE49-F238E27FC236}">
                <a16:creationId xmlns:a16="http://schemas.microsoft.com/office/drawing/2014/main" id="{D8053A6D-36DD-A598-0370-48AEEF97D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86" y="340762"/>
            <a:ext cx="4631714" cy="40020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868DEC-2CED-D616-3DB5-5027D139B173}"/>
              </a:ext>
            </a:extLst>
          </p:cNvPr>
          <p:cNvSpPr txBox="1"/>
          <p:nvPr/>
        </p:nvSpPr>
        <p:spPr>
          <a:xfrm>
            <a:off x="1002322" y="4335239"/>
            <a:ext cx="4621893" cy="96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ce nœud on a la relation: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4D8A48-83EF-6047-E160-568108D1FBE3}"/>
              </a:ext>
            </a:extLst>
          </p:cNvPr>
          <p:cNvSpPr txBox="1"/>
          <p:nvPr/>
        </p:nvSpPr>
        <p:spPr>
          <a:xfrm>
            <a:off x="6567785" y="4342794"/>
            <a:ext cx="4621893" cy="96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ce nœud on a la relation: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780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2" name="Image 1" descr="Expression de la loi des noeuds">
            <a:extLst>
              <a:ext uri="{FF2B5EF4-FFF2-40B4-BE49-F238E27FC236}">
                <a16:creationId xmlns:a16="http://schemas.microsoft.com/office/drawing/2014/main" id="{E8B8CB8D-A8A6-192F-F164-6C8B9C2C7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62" y="212773"/>
            <a:ext cx="3996869" cy="36118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C5FA02-EC00-AF04-F0EB-F5BD15964C9B}"/>
              </a:ext>
            </a:extLst>
          </p:cNvPr>
          <p:cNvSpPr txBox="1"/>
          <p:nvPr/>
        </p:nvSpPr>
        <p:spPr>
          <a:xfrm>
            <a:off x="0" y="591014"/>
            <a:ext cx="7860030" cy="2855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Considérons par exemple le circuit suivant ci-contre.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Loi des nœuds appliquée au nœud D: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L’intensité totale des courants entrants est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L’intensité totale des courants sortants est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D’après la loi des nœuds on aura donc: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72AB55-AFFA-A8F4-EED1-539C4102ABDF}"/>
              </a:ext>
            </a:extLst>
          </p:cNvPr>
          <p:cNvSpPr txBox="1"/>
          <p:nvPr/>
        </p:nvSpPr>
        <p:spPr>
          <a:xfrm>
            <a:off x="-1464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La loi d'Ohm</a:t>
            </a:r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CCE923-FF1F-3F02-9784-410439610E42}"/>
              </a:ext>
            </a:extLst>
          </p:cNvPr>
          <p:cNvSpPr txBox="1"/>
          <p:nvPr/>
        </p:nvSpPr>
        <p:spPr>
          <a:xfrm>
            <a:off x="-2928" y="802966"/>
            <a:ext cx="12192000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loi d’Ohm exprime la relation entre la tension U et l’intensité I pour un dipôle ohmique de résistance R: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A36F9BF-59D3-F4CA-9361-AA6DC8F19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02874"/>
              </p:ext>
            </p:extLst>
          </p:nvPr>
        </p:nvGraphicFramePr>
        <p:xfrm>
          <a:off x="3094896" y="1877377"/>
          <a:ext cx="5996351" cy="1551623"/>
        </p:xfrm>
        <a:graphic>
          <a:graphicData uri="http://schemas.openxmlformats.org/drawingml/2006/table">
            <a:tbl>
              <a:tblPr firstRow="1" firstCol="1" bandRow="1"/>
              <a:tblGrid>
                <a:gridCol w="2270903">
                  <a:extLst>
                    <a:ext uri="{9D8B030D-6E8A-4147-A177-3AD203B41FA5}">
                      <a16:colId xmlns:a16="http://schemas.microsoft.com/office/drawing/2014/main" val="3947746047"/>
                    </a:ext>
                  </a:extLst>
                </a:gridCol>
                <a:gridCol w="3725448">
                  <a:extLst>
                    <a:ext uri="{9D8B030D-6E8A-4147-A177-3AD203B41FA5}">
                      <a16:colId xmlns:a16="http://schemas.microsoft.com/office/drawing/2014/main" val="36543212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= R x I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est en volt (V)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est en ohm (Ω)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est en ampère (A)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087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BEE05B8C-7BBF-9926-977C-5DFC43A15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35" y="3648650"/>
            <a:ext cx="3357929" cy="3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6710C0-C121-E777-E1A9-823B419820F7}"/>
              </a:ext>
            </a:extLst>
          </p:cNvPr>
          <p:cNvSpPr txBox="1"/>
          <p:nvPr/>
        </p:nvSpPr>
        <p:spPr>
          <a:xfrm>
            <a:off x="-1464" y="0"/>
            <a:ext cx="12192000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Caractéristique d’un dipôle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1F5D91-4E53-FD59-2CD9-F3D393134D24}"/>
              </a:ext>
            </a:extLst>
          </p:cNvPr>
          <p:cNvSpPr txBox="1"/>
          <p:nvPr/>
        </p:nvSpPr>
        <p:spPr>
          <a:xfrm>
            <a:off x="-2928" y="570174"/>
            <a:ext cx="12192000" cy="265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caractéristique U = f(I) d’un dipôle est un graphique présentant l’évolution de la tension U à ses bornes en fonction de l’intensité I du courant électrique qui le traverse.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Il s’agit donc de la représentation de la fonction U = f(I) avec: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L’intensité I en abscisses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tension U en ordonnées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Caractéristique résistance">
            <a:extLst>
              <a:ext uri="{FF2B5EF4-FFF2-40B4-BE49-F238E27FC236}">
                <a16:creationId xmlns:a16="http://schemas.microsoft.com/office/drawing/2014/main" id="{520BD0C8-60F0-50F9-924B-8266628C2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593" y="3148093"/>
            <a:ext cx="2253764" cy="182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aractéristique d'une générateur">
            <a:extLst>
              <a:ext uri="{FF2B5EF4-FFF2-40B4-BE49-F238E27FC236}">
                <a16:creationId xmlns:a16="http://schemas.microsoft.com/office/drawing/2014/main" id="{FB800F36-7712-34AC-1261-A41C1E10E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593" y="5010041"/>
            <a:ext cx="2253764" cy="1825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9901585-9CF7-3FA8-77E4-079484360C78}"/>
              </a:ext>
            </a:extLst>
          </p:cNvPr>
          <p:cNvSpPr txBox="1"/>
          <p:nvPr/>
        </p:nvSpPr>
        <p:spPr>
          <a:xfrm>
            <a:off x="0" y="3355905"/>
            <a:ext cx="9838593" cy="1354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caractéristique d’un dipôle ohmique est une fonction linéaire (droite passant par l’origine).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 = R.I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B06B3F-3844-D50C-45D7-A229C167FE6E}"/>
              </a:ext>
            </a:extLst>
          </p:cNvPr>
          <p:cNvSpPr txBox="1"/>
          <p:nvPr/>
        </p:nvSpPr>
        <p:spPr>
          <a:xfrm>
            <a:off x="1" y="5245455"/>
            <a:ext cx="9838592" cy="1354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caractéristique d’un générateur est une fonction affine (droite ne passant pas par l'origine).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 = E - </a:t>
            </a:r>
            <a:r>
              <a:rPr lang="fr-FR" sz="24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r.I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2635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3765F-A672-2B60-4AB2-AB9DACD20E2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Point de fonctionnement d’un récepteur</a:t>
            </a:r>
            <a:endParaRPr lang="fr-FR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EBB5B2-7A82-5A05-3EA9-0E2F697C44FF}"/>
              </a:ext>
            </a:extLst>
          </p:cNvPr>
          <p:cNvSpPr txBox="1"/>
          <p:nvPr/>
        </p:nvSpPr>
        <p:spPr>
          <a:xfrm>
            <a:off x="-1464" y="708827"/>
            <a:ext cx="12192000" cy="125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point de fonctionnement P(I,U) d’un récepteur avec un générateur correspond à la tension et l’intensité du courant de ce récepteur lorsque ce dernier est directement connecté aux bornes du générateur.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Point de fonctionnement d'un récepteur">
            <a:extLst>
              <a:ext uri="{FF2B5EF4-FFF2-40B4-BE49-F238E27FC236}">
                <a16:creationId xmlns:a16="http://schemas.microsoft.com/office/drawing/2014/main" id="{A8A7C38F-5F23-8FBA-A8B1-498DBF505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0" y="2114431"/>
            <a:ext cx="4366006" cy="30457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1242C5E-02E5-B524-0BFE-B00FEC7DF554}"/>
              </a:ext>
            </a:extLst>
          </p:cNvPr>
          <p:cNvSpPr txBox="1"/>
          <p:nvPr/>
        </p:nvSpPr>
        <p:spPr>
          <a:xfrm>
            <a:off x="-1" y="2214522"/>
            <a:ext cx="7789361" cy="294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Considérons par exemple le cas d'un conducteur ohmique de résistance R branché à un générateur de tension. Pour trouver le point de fonctionnement on trace les caractéristiques de ces deux dipôles.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point d'intersection (I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 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de ces deux caractéristiques correspond au point de fonctionnement.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B4CCBE-3D64-8C53-C983-DDB26DA2C4B9}"/>
              </a:ext>
            </a:extLst>
          </p:cNvPr>
          <p:cNvSpPr txBox="1"/>
          <p:nvPr/>
        </p:nvSpPr>
        <p:spPr>
          <a:xfrm>
            <a:off x="-1464" y="5306304"/>
            <a:ext cx="12156830" cy="125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point de fonctionnement d’un récepteur correspond aux couples de valeur tension/intensité caractérisant le fonctionnement de ce récepteur avec un générateur donné.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3E4F5A-8F7B-B58B-F4E5-09BA834D70E1}"/>
              </a:ext>
            </a:extLst>
          </p:cNvPr>
          <p:cNvSpPr txBox="1"/>
          <p:nvPr/>
        </p:nvSpPr>
        <p:spPr>
          <a:xfrm>
            <a:off x="-1464" y="0"/>
            <a:ext cx="12193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Les capteurs</a:t>
            </a:r>
            <a:endParaRPr lang="fr-FR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1FC9F4-3807-94D2-62CA-E390ED89BF12}"/>
              </a:ext>
            </a:extLst>
          </p:cNvPr>
          <p:cNvSpPr txBox="1"/>
          <p:nvPr/>
        </p:nvSpPr>
        <p:spPr>
          <a:xfrm>
            <a:off x="0" y="747858"/>
            <a:ext cx="12192000" cy="2049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capteur est un dispositif capable de convertir une "grandeur physique" appelée "grandeur d’entrée" (température </a:t>
            </a:r>
            <a:r>
              <a:rPr lang="fr-FR" sz="24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(°C), pression P (Pa), etc., ...) en une "grandeur électrique" appelée "grandeur de sortie" qui la plupart du temps est une tension électrique U (V), qui peut ensuite être intégrée dans une chaîne de traitement du signal.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variations-photoresistance">
            <a:extLst>
              <a:ext uri="{FF2B5EF4-FFF2-40B4-BE49-F238E27FC236}">
                <a16:creationId xmlns:a16="http://schemas.microsoft.com/office/drawing/2014/main" id="{97ED8343-6A76-86BA-1EF2-1231A1DBF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99" y="3035357"/>
            <a:ext cx="5491689" cy="33918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48234E6-4BD1-98E9-014A-2D7E617F8D7A}"/>
              </a:ext>
            </a:extLst>
          </p:cNvPr>
          <p:cNvSpPr txBox="1"/>
          <p:nvPr/>
        </p:nvSpPr>
        <p:spPr>
          <a:xfrm>
            <a:off x="0" y="3817953"/>
            <a:ext cx="6435969" cy="165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Ci-contre la courbe d'étalonnage d'une photorésistance. La valeur de la résistance R (k</a:t>
            </a:r>
            <a:r>
              <a:rPr lang="fr-FR" sz="24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décroit de façon exponentielle en fonction de l'éclairement E (lux).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4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92E9CA-6CC4-7EFA-AC8D-CA833CB5861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Les dipôles</a:t>
            </a:r>
            <a:endParaRPr lang="fr-FR" sz="44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4B4DEC-ACCC-BF58-FC4E-71F978864F8B}"/>
              </a:ext>
            </a:extLst>
          </p:cNvPr>
          <p:cNvSpPr txBox="1"/>
          <p:nvPr/>
        </p:nvSpPr>
        <p:spPr>
          <a:xfrm>
            <a:off x="8966" y="538618"/>
            <a:ext cx="12192000" cy="6324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circuit électrique est une association de dipôles (au moins un générateur et un récepteur) connectés entre eux où le courant électrique peut circuler.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dipôle électrique est un composant électrique possédant deux bornes.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les lampes, les interrupteurs, les générateurs, les piles, les diodes, les DEL, les résistances et les moteurs sont des dipôles.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distingue en général deux sortes de dipôles: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générateurs qui convertissent une forme d'énergie en énergie électrique et peuvent ainsi permettre au courant électrique de circuler, ce sont presque toujours des dipôles actifs.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récepteurs qui convertissent l'énergie électrique en une autre forme d'énergie. Cela peut être des dipôles actifs ou des dipôles passifs.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61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268EB2-F185-F7AE-ACDE-8238E2EF659D}"/>
              </a:ext>
            </a:extLst>
          </p:cNvPr>
          <p:cNvSpPr txBox="1"/>
          <p:nvPr/>
        </p:nvSpPr>
        <p:spPr>
          <a:xfrm>
            <a:off x="-1464" y="0"/>
            <a:ext cx="12193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Le microcontrôleur - Arduino</a:t>
            </a:r>
            <a:endParaRPr lang="fr-FR" sz="3200" dirty="0"/>
          </a:p>
        </p:txBody>
      </p:sp>
      <p:pic>
        <p:nvPicPr>
          <p:cNvPr id="6" name="Image 5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8C8484FA-9003-4D9B-52D5-155464DCB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66" y="1218052"/>
            <a:ext cx="4421896" cy="44218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2697BB2-D3B5-392D-1AE5-094190DB1CC4}"/>
              </a:ext>
            </a:extLst>
          </p:cNvPr>
          <p:cNvSpPr txBox="1"/>
          <p:nvPr/>
        </p:nvSpPr>
        <p:spPr>
          <a:xfrm>
            <a:off x="-1464" y="969673"/>
            <a:ext cx="6798650" cy="4918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Nous utiliserons le microcontrôleur ARDUINO qui est une carte électronique programmable par un ordinateur. Elle utilise un même logiciel de programmation (environnement de développement ou IDE) appelé également Logiciel Arduino.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Elle peut ensuite fonctionner seule si elle est alimentée en énergie. On peut y brancher des capteurs (températures, humidité, pression, présence, distance, position, luminosité, …) et des actionneurs (LED, moteurs, lampe, résistance chauffante, …)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7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F7A4AA-D9F6-4645-CB2F-19FBA753F343}"/>
              </a:ext>
            </a:extLst>
          </p:cNvPr>
          <p:cNvSpPr txBox="1"/>
          <p:nvPr/>
        </p:nvSpPr>
        <p:spPr>
          <a:xfrm>
            <a:off x="0" y="0"/>
            <a:ext cx="12192000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Chaîne de fonctionnement d’un capteur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Chaine de fonctionnement d'un capteur">
            <a:extLst>
              <a:ext uri="{FF2B5EF4-FFF2-40B4-BE49-F238E27FC236}">
                <a16:creationId xmlns:a16="http://schemas.microsoft.com/office/drawing/2014/main" id="{3DCB44F2-B4AC-4D7E-C62E-1242C947E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463"/>
            <a:ext cx="12192000" cy="16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66B2C2F-88CF-2E08-319B-1A6699BBFABF}"/>
              </a:ext>
            </a:extLst>
          </p:cNvPr>
          <p:cNvSpPr txBox="1"/>
          <p:nvPr/>
        </p:nvSpPr>
        <p:spPr>
          <a:xfrm>
            <a:off x="0" y="679149"/>
            <a:ext cx="12192000" cy="325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capteur doit être exposé à un phénomène physique lors duquel varie la grandeur physique à laquelle il est sensible.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microcontrôleur interprète le signal reçu et commande une action (qui peut être simplement l’affichage d’une mesure).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chaîne de fonctionnement d’un capteur est schématisée ci-dessous.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6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D0370E-BC29-A68C-2523-41B943D9C05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fr-FR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 Exercices d'application</a:t>
            </a:r>
            <a:endParaRPr lang="fr-FR" sz="2800" dirty="0"/>
          </a:p>
        </p:txBody>
      </p:sp>
      <p:pic>
        <p:nvPicPr>
          <p:cNvPr id="2" name="Image 1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3383EABA-2AB6-49E5-CD43-B3DF1D4D9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22" y="3429000"/>
            <a:ext cx="5760428" cy="31539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D32EB03-C656-2770-2A7B-A0DAB4C86DEB}"/>
              </a:ext>
            </a:extLst>
          </p:cNvPr>
          <p:cNvSpPr txBox="1"/>
          <p:nvPr/>
        </p:nvSpPr>
        <p:spPr>
          <a:xfrm>
            <a:off x="-1464" y="746592"/>
            <a:ext cx="12192000" cy="265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1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lampe de vélo est alimentée par deux piles de 1,5 volt chacune. Elle est constituée d’une DEL. Le circuit peut être modélisé par le schéma ci-dessous.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Appliquer la loi des mailles dans la maille ABCDEA.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Exprimer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fonction des autres tensions.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Calculer cette tension électrique.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5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A4B7C48-0AC3-8ACB-E5E5-326A31770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53" y="103408"/>
            <a:ext cx="4184648" cy="25342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E67F17-E420-CC61-B219-308F00F302E1}"/>
              </a:ext>
            </a:extLst>
          </p:cNvPr>
          <p:cNvSpPr txBox="1"/>
          <p:nvPr/>
        </p:nvSpPr>
        <p:spPr>
          <a:xfrm>
            <a:off x="0" y="409675"/>
            <a:ext cx="7913078" cy="185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2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circuit est schématisé ci-contre.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Parmi les points A, B, C, D et E, indiquer lesquels sont des nœuds du circuit.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7B7139-47F2-E7A0-1DA6-9E7B217F9334}"/>
              </a:ext>
            </a:extLst>
          </p:cNvPr>
          <p:cNvSpPr txBox="1"/>
          <p:nvPr/>
        </p:nvSpPr>
        <p:spPr>
          <a:xfrm>
            <a:off x="8793" y="2847133"/>
            <a:ext cx="12192000" cy="3645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3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circuit électrique est constitué d’une source de tension, d’un moteur et d’un conducteur ohmique associés en dérivation.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L’intensité du courant qui traverse la source de tension est I = 250 mA.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intensités des courants circulant dans le moteur et le conducteur ohmique sont respectivement I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100 mA et I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150 mA.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Proposer une loi des nœuds compatible avec les mesures d’intensité fournies.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Schématiser le circuit en faisant apparaître les trois flèches d’intensité.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68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2" name="Image 1" descr="Une image contenant texte, horloge, jauge&#10;&#10;Description générée automatiquement">
            <a:extLst>
              <a:ext uri="{FF2B5EF4-FFF2-40B4-BE49-F238E27FC236}">
                <a16:creationId xmlns:a16="http://schemas.microsoft.com/office/drawing/2014/main" id="{C68ED5F4-7788-F714-F3C3-1E04BFC4C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08" y="540141"/>
            <a:ext cx="4709746" cy="19626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DA9A57B-3E99-9E65-DCFC-B9FE3C7908B0}"/>
              </a:ext>
            </a:extLst>
          </p:cNvPr>
          <p:cNvSpPr txBox="1"/>
          <p:nvPr/>
        </p:nvSpPr>
        <p:spPr>
          <a:xfrm>
            <a:off x="-1465" y="0"/>
            <a:ext cx="7351833" cy="2788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4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le conducteur ohmique schématisé ci-contre: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Indiquer la relation entre UAB et I en précisant le nom et les unités des différentes grandeurs.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Calculer UAB lorsque I = 20 mA sachant qu’elle est égale à 1,0 V lorsque I = 10 mA.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5035AE-D38C-BEF4-B7CE-F9E93E461750}"/>
              </a:ext>
            </a:extLst>
          </p:cNvPr>
          <p:cNvSpPr txBox="1"/>
          <p:nvPr/>
        </p:nvSpPr>
        <p:spPr>
          <a:xfrm>
            <a:off x="0" y="3123198"/>
            <a:ext cx="12192000" cy="414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5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a relevé l’intensité du courant circulant dans un dipôle pour différentes tensions entre ses bornes.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Tracer sa caractéristique.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Montrer que le dipôle est un conducteur ohmique.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Calculer sa résistance.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CBBA562-0DE3-72E4-B185-8D997FDED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04308"/>
              </p:ext>
            </p:extLst>
          </p:nvPr>
        </p:nvGraphicFramePr>
        <p:xfrm>
          <a:off x="3316897" y="4501713"/>
          <a:ext cx="5558205" cy="872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641">
                  <a:extLst>
                    <a:ext uri="{9D8B030D-6E8A-4147-A177-3AD203B41FA5}">
                      <a16:colId xmlns:a16="http://schemas.microsoft.com/office/drawing/2014/main" val="1536873756"/>
                    </a:ext>
                  </a:extLst>
                </a:gridCol>
                <a:gridCol w="1111641">
                  <a:extLst>
                    <a:ext uri="{9D8B030D-6E8A-4147-A177-3AD203B41FA5}">
                      <a16:colId xmlns:a16="http://schemas.microsoft.com/office/drawing/2014/main" val="368885856"/>
                    </a:ext>
                  </a:extLst>
                </a:gridCol>
                <a:gridCol w="1111641">
                  <a:extLst>
                    <a:ext uri="{9D8B030D-6E8A-4147-A177-3AD203B41FA5}">
                      <a16:colId xmlns:a16="http://schemas.microsoft.com/office/drawing/2014/main" val="2779126084"/>
                    </a:ext>
                  </a:extLst>
                </a:gridCol>
                <a:gridCol w="1111641">
                  <a:extLst>
                    <a:ext uri="{9D8B030D-6E8A-4147-A177-3AD203B41FA5}">
                      <a16:colId xmlns:a16="http://schemas.microsoft.com/office/drawing/2014/main" val="2680061681"/>
                    </a:ext>
                  </a:extLst>
                </a:gridCol>
                <a:gridCol w="1111641">
                  <a:extLst>
                    <a:ext uri="{9D8B030D-6E8A-4147-A177-3AD203B41FA5}">
                      <a16:colId xmlns:a16="http://schemas.microsoft.com/office/drawing/2014/main" val="2817284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</a:rPr>
                        <a:t>U (V)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148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>
                          <a:solidFill>
                            <a:schemeClr val="tx1"/>
                          </a:solidFill>
                          <a:effectLst/>
                        </a:rPr>
                        <a:t>I (mA)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95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749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FDB9D8-AB46-F11D-D6F9-8F3349713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00" y="3127430"/>
            <a:ext cx="7339799" cy="34401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B11832-DDBD-F31C-9477-AD2BBD4A1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A23392-28B2-1F3D-D2A0-87254F481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39"/>
            <a:ext cx="1219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6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un capteur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lectrique, on alimente le dipôle r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sistif dont la r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R</a:t>
            </a:r>
            <a:r>
              <a:rPr kumimoji="0" lang="fr-FR" altLang="fr-FR" sz="2400" b="0" i="1" u="none" strike="noStrike" cap="none" normalizeH="0" baseline="-3000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pend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param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tre ext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rieur, avec le montage ci-dessous.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amp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tre affiche une intensit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6,0 mA.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Utiliser la loi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Ohm pour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terminer la tension U</a:t>
            </a:r>
            <a:r>
              <a:rPr kumimoji="0" lang="fr-FR" altLang="fr-FR" sz="2400" b="0" i="1" u="none" strike="noStrike" cap="none" normalizeH="0" baseline="-3000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duire la tension U</a:t>
            </a:r>
            <a:r>
              <a:rPr kumimoji="0" lang="fr-FR" altLang="fr-FR" sz="2400" b="0" i="1" u="none" strike="noStrike" cap="none" normalizeH="0" baseline="-3000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aide de la loi des mailles.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terminer les intensit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I</a:t>
            </a:r>
            <a:r>
              <a:rPr kumimoji="0" lang="fr-FR" altLang="fr-FR" sz="2400" b="0" i="1" u="none" strike="noStrike" cap="none" normalizeH="0" baseline="-3000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et I</a:t>
            </a:r>
            <a:r>
              <a:rPr kumimoji="0" lang="fr-FR" altLang="fr-FR" sz="2400" b="0" i="1" u="none" strike="noStrike" cap="none" normalizeH="0" baseline="-3000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des courants circulant dans les branches du circuit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lectrique.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8008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CE933DA-FD25-074A-E0B7-21E689A6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7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thermistance est un dipôle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lectrique dont la r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varie en fonction de la temp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rature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Parmi les thermistances, les CTN (thermistances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coefficient de temp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rature n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gatif) ont une r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qui diminue lorsque la temp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rature augmente.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courbe ci-contre correspond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 courbe d'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talonnage de la thermistance.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terminer la temp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rature mesur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par la thermistance lorsque l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intensit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circulant dans le circuit du sch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ci-dessous est 5,0.10</a:t>
            </a:r>
            <a:r>
              <a:rPr kumimoji="0" lang="fr-FR" altLang="fr-FR" sz="2400" b="0" i="1" u="none" strike="noStrike" cap="none" normalizeH="0" baseline="3000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fr-FR" altLang="fr-FR" sz="2400" b="0" i="1" u="none" strike="noStrike" cap="none" normalizeH="0" baseline="3000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105380-AE97-9409-FEF2-619198D3B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6" y="3101818"/>
            <a:ext cx="6050367" cy="33362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71A566-9879-4379-890D-AB6BB7D97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24" y="3046988"/>
            <a:ext cx="4080730" cy="37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80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4097" name="Image 161">
            <a:extLst>
              <a:ext uri="{FF2B5EF4-FFF2-40B4-BE49-F238E27FC236}">
                <a16:creationId xmlns:a16="http://schemas.microsoft.com/office/drawing/2014/main" id="{95EF4ED6-525D-ED88-8590-3D88E3A3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37" y="1251315"/>
            <a:ext cx="4193574" cy="43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7EC311D-A282-7B0B-2130-F892B92D5D1D}"/>
              </a:ext>
            </a:extLst>
          </p:cNvPr>
          <p:cNvSpPr txBox="1"/>
          <p:nvPr/>
        </p:nvSpPr>
        <p:spPr>
          <a:xfrm>
            <a:off x="-1" y="0"/>
            <a:ext cx="7710855" cy="6617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8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montage à pont diviseur de tension schématisé ci-contre est souvent utilisé dans des capteurs électriques.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résistance R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dépend d’un paramètre extérieur.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ce montage on a: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AE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6,0 V, R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200 Ω et R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100 Ω.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mesure la tension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Citer un paramètre dont peut dépendre R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Exprimer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BD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fonction de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AE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déduire l’expression de l’intensité I du courant électrique en fonction de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AE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R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et R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Exprimer la tension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fonction de 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AE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R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et R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Expliquer l’appellation "pont diviseur de tension".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32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822C9FB-EB34-99ED-456E-8A570D999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1" name="Image 155">
            <a:extLst>
              <a:ext uri="{FF2B5EF4-FFF2-40B4-BE49-F238E27FC236}">
                <a16:creationId xmlns:a16="http://schemas.microsoft.com/office/drawing/2014/main" id="{01B5DA14-9199-16DF-C4FC-DA569C4D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76" y="3495708"/>
            <a:ext cx="4824247" cy="33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88BE093-6CC4-FBEE-253A-4F9D9C15A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95"/>
            <a:ext cx="12192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9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photor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est un dipôle dont la 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varie avec la luminosit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comme le montre le graphique ci-dessous.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veut fabriquer un capteur de luminosit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grer dans un dispositif d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allumage automatique.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cela, on place en s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rie la photor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et une DEL. On alimente le circuit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aide d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source de tension de 5,0V. Pour fonctionner, la tension entre les bornes de la DEL doit être 2,7V. L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intensit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du courant dans sa branche est alors 10mA.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Comment varie la 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de la photor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lorsque l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clairement augmente?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matiser le montage permettant de d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tecter l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clairement et y faire figurer un amp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tre.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Calculer la 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de la photor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sistance lorsque la DEL fonctionne.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d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duire la valeur de l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’é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clairement qui a permis l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allumage de la DEL.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9686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6145" name="Image 157">
            <a:extLst>
              <a:ext uri="{FF2B5EF4-FFF2-40B4-BE49-F238E27FC236}">
                <a16:creationId xmlns:a16="http://schemas.microsoft.com/office/drawing/2014/main" id="{1299A8BC-0F48-F9BC-113C-F2314D9D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57" y="3815275"/>
            <a:ext cx="5023086" cy="30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DEFE060-7A75-B08F-5B1E-487824391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61588" cy="381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Exercice 10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sch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partie du circuit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lectrique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h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licopt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 miniature peut être repr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sent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comme ci-dessous.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tension U</a:t>
            </a:r>
            <a:r>
              <a:rPr kumimoji="0" lang="fr-FR" altLang="fr-FR" sz="2400" b="0" i="1" u="none" strike="noStrike" cap="none" normalizeH="0" baseline="-3000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aux bornes de la pile vaut 4,0V. L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intensit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du courant qui circule dans la branche de la pile est 80 mA, celle du courant qui circule dans la branche de la DEL de E vers C est 30mA.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Calculer la tension U</a:t>
            </a:r>
            <a:r>
              <a:rPr kumimoji="0" lang="fr-FR" altLang="fr-FR" sz="2400" b="0" i="1" u="none" strike="noStrike" cap="none" normalizeH="0" baseline="-3000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aux bornes du moteur.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Justifier que la tension U</a:t>
            </a:r>
            <a:r>
              <a:rPr kumimoji="0" lang="fr-FR" altLang="fr-FR" sz="2400" b="0" i="1" u="none" strike="noStrike" cap="none" normalizeH="0" baseline="-3000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gale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 tension aux bornes de l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ensemble {DEL + conducteur ohmique}.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Calculer l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intensit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du courant qui circule dans le moteur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lectrique de A vers B.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307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09F32DAE-09F7-92A2-615E-C2FAE294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77" y="105697"/>
            <a:ext cx="9624646" cy="4242171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27591C14-7A24-3D8A-4EB4-9046E865A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677" y="4335003"/>
            <a:ext cx="9624646" cy="21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3419EF-D601-1C68-4D76-A5F6F2EBDAD2}"/>
              </a:ext>
            </a:extLst>
          </p:cNvPr>
          <p:cNvSpPr txBox="1"/>
          <p:nvPr/>
        </p:nvSpPr>
        <p:spPr>
          <a:xfrm>
            <a:off x="-1464" y="0"/>
            <a:ext cx="12192000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Mailles, nœuds et branches d'un circuit électrique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Signaux et capteurs - illustration 1">
            <a:extLst>
              <a:ext uri="{FF2B5EF4-FFF2-40B4-BE49-F238E27FC236}">
                <a16:creationId xmlns:a16="http://schemas.microsoft.com/office/drawing/2014/main" id="{04CA15A9-8361-0EAC-C377-6550D4148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39" y="661457"/>
            <a:ext cx="3890598" cy="314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oi concernant l'intensité dans un circuit en dérivation - Maxicours">
            <a:extLst>
              <a:ext uri="{FF2B5EF4-FFF2-40B4-BE49-F238E27FC236}">
                <a16:creationId xmlns:a16="http://schemas.microsoft.com/office/drawing/2014/main" id="{F7F28572-3C75-F8BD-F90C-ECE6CAB9E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62" y="3835827"/>
            <a:ext cx="4602774" cy="302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28FBF7B-65D2-0EC8-191E-D1733662C791}"/>
              </a:ext>
            </a:extLst>
          </p:cNvPr>
          <p:cNvSpPr txBox="1"/>
          <p:nvPr/>
        </p:nvSpPr>
        <p:spPr>
          <a:xfrm>
            <a:off x="-1" y="686595"/>
            <a:ext cx="8298475" cy="225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maille est un ensemble de dipôles connectés entre eux de manière à former une boucle.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nœud est un point du circuit électrique où sont connectés au moins trois dipôles différents.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Seuls les circuits en dérivation comportent des nœuds.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78A06A-840A-EB2C-2329-01CA46C2BD4E}"/>
              </a:ext>
            </a:extLst>
          </p:cNvPr>
          <p:cNvSpPr txBox="1"/>
          <p:nvPr/>
        </p:nvSpPr>
        <p:spPr>
          <a:xfrm>
            <a:off x="-1" y="3818213"/>
            <a:ext cx="7508631" cy="3045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Seuls les point A et B du circuit schématisé ci-contre constituent des nœuds (les deux lampes et le générateur y sont connectés)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branche est une portion de circuit située entre deux nœuds qui se suivent.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une branche, tous les dipôles sont branchés les uns à la suite des autres (en série)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8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C3ADE6-32D4-1A7B-35F9-259EC9831C86}"/>
              </a:ext>
            </a:extLst>
          </p:cNvPr>
          <p:cNvSpPr txBox="1"/>
          <p:nvPr/>
        </p:nvSpPr>
        <p:spPr>
          <a:xfrm>
            <a:off x="-1464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Circuit en série</a:t>
            </a:r>
            <a:endParaRPr lang="fr-FR" sz="3200" dirty="0"/>
          </a:p>
        </p:txBody>
      </p:sp>
      <p:pic>
        <p:nvPicPr>
          <p:cNvPr id="5" name="Image 4" descr="Circuit serie">
            <a:extLst>
              <a:ext uri="{FF2B5EF4-FFF2-40B4-BE49-F238E27FC236}">
                <a16:creationId xmlns:a16="http://schemas.microsoft.com/office/drawing/2014/main" id="{69479229-26DD-46BD-81F7-6934B8439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616" y="1217821"/>
            <a:ext cx="3791811" cy="35564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10E6EEC-000D-1C0A-393E-2FF2A76224F7}"/>
              </a:ext>
            </a:extLst>
          </p:cNvPr>
          <p:cNvSpPr txBox="1"/>
          <p:nvPr/>
        </p:nvSpPr>
        <p:spPr>
          <a:xfrm>
            <a:off x="-2928" y="989222"/>
            <a:ext cx="8109436" cy="433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circuit en série est un montage électrique dans lequel les dipôles sont tous connectés les uns à la suite des autres.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circuit est en série s’il comporte une seule maille et ne forme donc qu’une seule boucle.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Remarque: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Un circuit comportant seulement deux dipôles est toujours un circuit en série.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Remarque: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l’on dévisse une lampe dans un circuit en série, les autres lampes s’éteignent également.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681D28-0615-FD7A-9823-E5B529B33B45}"/>
              </a:ext>
            </a:extLst>
          </p:cNvPr>
          <p:cNvSpPr txBox="1"/>
          <p:nvPr/>
        </p:nvSpPr>
        <p:spPr>
          <a:xfrm>
            <a:off x="-1464" y="0"/>
            <a:ext cx="12193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Circuit en dérivation</a:t>
            </a:r>
            <a:endParaRPr lang="fr-FR" sz="3200" dirty="0"/>
          </a:p>
        </p:txBody>
      </p:sp>
      <p:pic>
        <p:nvPicPr>
          <p:cNvPr id="5" name="Image 4" descr="Circuits en série et circuits en dérivation">
            <a:extLst>
              <a:ext uri="{FF2B5EF4-FFF2-40B4-BE49-F238E27FC236}">
                <a16:creationId xmlns:a16="http://schemas.microsoft.com/office/drawing/2014/main" id="{C03C5CC4-337D-C4A4-34A7-FBB649697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252" y="1367601"/>
            <a:ext cx="3278748" cy="41227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A84965-EE91-6375-B867-C7F3606781F6}"/>
              </a:ext>
            </a:extLst>
          </p:cNvPr>
          <p:cNvSpPr txBox="1"/>
          <p:nvPr/>
        </p:nvSpPr>
        <p:spPr>
          <a:xfrm>
            <a:off x="-1464" y="1064666"/>
            <a:ext cx="8749810" cy="472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circuit en dérivation est un montage électrique dans lequel les appareils sont placés parallèlement les uns aux autres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circuit est en dérivation s’il comporte un minimum de deux mailles.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un circuit en dérivation il y a donc toujours au moins deux boucles et deux nœuds.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Remarque: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l’on dévisse une lampe, les autres lampes branchées en dérivation continuent de briller. Une installation électrique de maison est constituée d’appareils montés en dérivation.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5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pic>
        <p:nvPicPr>
          <p:cNvPr id="2" name="Image 1" descr="circuit en dérivation à deux mailles">
            <a:extLst>
              <a:ext uri="{FF2B5EF4-FFF2-40B4-BE49-F238E27FC236}">
                <a16:creationId xmlns:a16="http://schemas.microsoft.com/office/drawing/2014/main" id="{E4F0F492-1DD7-4E0C-7E83-0A917AE0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7" y="89748"/>
            <a:ext cx="6453773" cy="284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Circuit en dérivation à trois mailles">
            <a:extLst>
              <a:ext uri="{FF2B5EF4-FFF2-40B4-BE49-F238E27FC236}">
                <a16:creationId xmlns:a16="http://schemas.microsoft.com/office/drawing/2014/main" id="{39CCB6E5-6772-C4A3-35FB-173E0655B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6" y="3050684"/>
            <a:ext cx="6453773" cy="3631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7FE900-66FD-370B-2555-20F1D1282EA1}"/>
              </a:ext>
            </a:extLst>
          </p:cNvPr>
          <p:cNvSpPr txBox="1"/>
          <p:nvPr/>
        </p:nvSpPr>
        <p:spPr>
          <a:xfrm>
            <a:off x="164856" y="1280598"/>
            <a:ext cx="5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Circuit en dérivation à deux mailles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613721-E01B-C2A0-2A3C-68D40EE1C06B}"/>
              </a:ext>
            </a:extLst>
          </p:cNvPr>
          <p:cNvSpPr txBox="1"/>
          <p:nvPr/>
        </p:nvSpPr>
        <p:spPr>
          <a:xfrm>
            <a:off x="164856" y="4635463"/>
            <a:ext cx="5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Circuit en dérivation à trois mailles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9842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5DD3F8-D578-684E-14F8-C1AAF5D1F7CA}"/>
              </a:ext>
            </a:extLst>
          </p:cNvPr>
          <p:cNvSpPr txBox="1"/>
          <p:nvPr/>
        </p:nvSpPr>
        <p:spPr>
          <a:xfrm>
            <a:off x="-1464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La tension électrique - Loi des mailles</a:t>
            </a:r>
            <a:endParaRPr lang="fr-FR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C62217-034D-8A1E-7D5D-06ACF722135C}"/>
              </a:ext>
            </a:extLst>
          </p:cNvPr>
          <p:cNvSpPr txBox="1"/>
          <p:nvPr/>
        </p:nvSpPr>
        <p:spPr>
          <a:xfrm>
            <a:off x="0" y="737393"/>
            <a:ext cx="12190536" cy="225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tension est une grandeur physique qui s’exprime toujours entre deux points d’un circuit électrique (en général les bornes d’un dipôle).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Elle se note U et son unité est le volt (V).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tensions aux bornes de deux dipôles branchés en dérivation sont les mêmes: c'est l'unicité de la tension.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icité de la tension aux bornes de deux dipôles branchés en dérivation">
            <a:extLst>
              <a:ext uri="{FF2B5EF4-FFF2-40B4-BE49-F238E27FC236}">
                <a16:creationId xmlns:a16="http://schemas.microsoft.com/office/drawing/2014/main" id="{81078D37-E028-8BC8-81C8-FA91D0BF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25" y="3237173"/>
            <a:ext cx="4065344" cy="197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icité de la tension aux bornes de trois dipôles en dérivation">
            <a:extLst>
              <a:ext uri="{FF2B5EF4-FFF2-40B4-BE49-F238E27FC236}">
                <a16:creationId xmlns:a16="http://schemas.microsoft.com/office/drawing/2014/main" id="{1DF5FD0B-749A-6FDD-FAD6-CDC002AE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33" y="3237173"/>
            <a:ext cx="3877775" cy="2842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400B2C2-A95C-E522-F0B2-BA4A8904FEC7}"/>
              </a:ext>
            </a:extLst>
          </p:cNvPr>
          <p:cNvSpPr txBox="1"/>
          <p:nvPr/>
        </p:nvSpPr>
        <p:spPr>
          <a:xfrm>
            <a:off x="1570525" y="5300411"/>
            <a:ext cx="4065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E4C478-A9CE-A295-E641-8CE640520FB1}"/>
              </a:ext>
            </a:extLst>
          </p:cNvPr>
          <p:cNvSpPr txBox="1"/>
          <p:nvPr/>
        </p:nvSpPr>
        <p:spPr>
          <a:xfrm>
            <a:off x="6556132" y="6101535"/>
            <a:ext cx="3877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2283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9A4E3-3CD4-D418-4A9D-F3F9628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Prof-TC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96A379-ED4C-EE3D-F9D5-E5846D326BB7}"/>
              </a:ext>
            </a:extLst>
          </p:cNvPr>
          <p:cNvSpPr txBox="1"/>
          <p:nvPr/>
        </p:nvSpPr>
        <p:spPr>
          <a:xfrm>
            <a:off x="-1464" y="0"/>
            <a:ext cx="12193464" cy="175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tension aux bornes d’une dipôle peut être comptée positivement ou négativement et pour déterminer facilement le signe d’une tension on lui associe une flèche.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une tension 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(entre un premier point A et un deuxième point B) est associée à une flèche qui pointe vers le point A (le premier point).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Flèche associée à une tension UAB">
            <a:extLst>
              <a:ext uri="{FF2B5EF4-FFF2-40B4-BE49-F238E27FC236}">
                <a16:creationId xmlns:a16="http://schemas.microsoft.com/office/drawing/2014/main" id="{DB7E1A1B-9B08-74BA-70D6-484EE4CF5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4" y="1837034"/>
            <a:ext cx="4198357" cy="194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Flèche associée à une tension UBA">
            <a:extLst>
              <a:ext uri="{FF2B5EF4-FFF2-40B4-BE49-F238E27FC236}">
                <a16:creationId xmlns:a16="http://schemas.microsoft.com/office/drawing/2014/main" id="{D84CC6CD-4163-EB87-E94F-DB8032876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0" y="1924958"/>
            <a:ext cx="3830186" cy="19436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753FD0-A1DC-B0F3-22F8-B7192818FD08}"/>
              </a:ext>
            </a:extLst>
          </p:cNvPr>
          <p:cNvSpPr txBox="1"/>
          <p:nvPr/>
        </p:nvSpPr>
        <p:spPr>
          <a:xfrm>
            <a:off x="133174" y="3780691"/>
            <a:ext cx="4198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Flèche d’une tension 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7A1A98-65F4-5590-7297-4FEEDC88EA6D}"/>
              </a:ext>
            </a:extLst>
          </p:cNvPr>
          <p:cNvSpPr txBox="1"/>
          <p:nvPr/>
        </p:nvSpPr>
        <p:spPr>
          <a:xfrm>
            <a:off x="6277990" y="3878378"/>
            <a:ext cx="3830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Flèche d’une tension U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endParaRPr lang="fr-FR" sz="2400" dirty="0"/>
          </a:p>
        </p:txBody>
      </p:sp>
      <p:pic>
        <p:nvPicPr>
          <p:cNvPr id="11" name="Image 10" descr="Tension comptée positivement dans une maille">
            <a:extLst>
              <a:ext uri="{FF2B5EF4-FFF2-40B4-BE49-F238E27FC236}">
                <a16:creationId xmlns:a16="http://schemas.microsoft.com/office/drawing/2014/main" id="{D8B31A7D-B0E0-3600-ECA7-EB6A3C0B1B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7" y="4832412"/>
            <a:ext cx="3442850" cy="1946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C2BB12C-EF15-F19A-F9AA-F17109E5810A}"/>
              </a:ext>
            </a:extLst>
          </p:cNvPr>
          <p:cNvSpPr txBox="1"/>
          <p:nvPr/>
        </p:nvSpPr>
        <p:spPr>
          <a:xfrm>
            <a:off x="-9200" y="4352941"/>
            <a:ext cx="4483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est comptée positivement</a:t>
            </a:r>
            <a:endParaRPr lang="fr-FR" sz="2400" dirty="0"/>
          </a:p>
        </p:txBody>
      </p:sp>
      <p:pic>
        <p:nvPicPr>
          <p:cNvPr id="14" name="Image 13" descr="Tension comptée négativement">
            <a:extLst>
              <a:ext uri="{FF2B5EF4-FFF2-40B4-BE49-F238E27FC236}">
                <a16:creationId xmlns:a16="http://schemas.microsoft.com/office/drawing/2014/main" id="{D79AC5E4-4E9B-D758-6122-BABE04D9B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47" y="4841425"/>
            <a:ext cx="3426672" cy="193722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4019D95-06B7-BD2D-B9F0-4700287D03C5}"/>
              </a:ext>
            </a:extLst>
          </p:cNvPr>
          <p:cNvSpPr txBox="1"/>
          <p:nvPr/>
        </p:nvSpPr>
        <p:spPr>
          <a:xfrm>
            <a:off x="5876451" y="4379760"/>
            <a:ext cx="4633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400" i="1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fr-FR" sz="2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est comptée négativement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79188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Les elements chimiques"/>
  <p:tag name="ISPRING_FIRST_PUBLI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2440</Words>
  <Application>Microsoft Office PowerPoint</Application>
  <PresentationFormat>Grand écran</PresentationFormat>
  <Paragraphs>258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elements chimiques</dc:title>
  <dc:creator>Thierry Chauvet</dc:creator>
  <cp:lastModifiedBy>Thierry Chauvet</cp:lastModifiedBy>
  <cp:revision>20</cp:revision>
  <dcterms:created xsi:type="dcterms:W3CDTF">2023-08-16T14:05:36Z</dcterms:created>
  <dcterms:modified xsi:type="dcterms:W3CDTF">2023-12-17T16:23:46Z</dcterms:modified>
</cp:coreProperties>
</file>